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300" r:id="rId3"/>
    <p:sldId id="275" r:id="rId4"/>
    <p:sldId id="257" r:id="rId5"/>
    <p:sldId id="290" r:id="rId6"/>
    <p:sldId id="259" r:id="rId7"/>
    <p:sldId id="261" r:id="rId8"/>
    <p:sldId id="291" r:id="rId9"/>
    <p:sldId id="276" r:id="rId10"/>
    <p:sldId id="286" r:id="rId11"/>
    <p:sldId id="287" r:id="rId12"/>
    <p:sldId id="289" r:id="rId13"/>
    <p:sldId id="258" r:id="rId14"/>
    <p:sldId id="277" r:id="rId15"/>
    <p:sldId id="278" r:id="rId16"/>
    <p:sldId id="292" r:id="rId17"/>
    <p:sldId id="280" r:id="rId18"/>
    <p:sldId id="283" r:id="rId19"/>
    <p:sldId id="285" r:id="rId20"/>
    <p:sldId id="293" r:id="rId21"/>
    <p:sldId id="296" r:id="rId22"/>
    <p:sldId id="302" r:id="rId23"/>
    <p:sldId id="297" r:id="rId24"/>
    <p:sldId id="282" r:id="rId25"/>
    <p:sldId id="294" r:id="rId26"/>
    <p:sldId id="301" r:id="rId27"/>
    <p:sldId id="303" r:id="rId28"/>
    <p:sldId id="305" r:id="rId29"/>
    <p:sldId id="304" r:id="rId30"/>
    <p:sldId id="284" r:id="rId31"/>
    <p:sldId id="266" r:id="rId32"/>
    <p:sldId id="298" r:id="rId33"/>
    <p:sldId id="299" r:id="rId34"/>
    <p:sldId id="279" r:id="rId35"/>
    <p:sldId id="295" r:id="rId36"/>
    <p:sldId id="288" r:id="rId37"/>
  </p:sldIdLst>
  <p:sldSz cx="9144000" cy="5143500" type="screen16x9"/>
  <p:notesSz cx="6858000" cy="9144000"/>
  <p:embeddedFontLst>
    <p:embeddedFont>
      <p:font typeface="Oswald" pitchFamily="2" charset="77"/>
      <p:regular r:id="rId39"/>
      <p:bold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FF6D00"/>
    <a:srgbClr val="770E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469"/>
    <p:restoredTop sz="88200"/>
  </p:normalViewPr>
  <p:slideViewPr>
    <p:cSldViewPr snapToGrid="0">
      <p:cViewPr varScale="1">
        <p:scale>
          <a:sx n="113" d="100"/>
          <a:sy n="113" d="100"/>
        </p:scale>
        <p:origin x="200" y="504"/>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088989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40082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38072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179623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8.tif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tiff"/><Relationship Id="rId7" Type="http://schemas.openxmlformats.org/officeDocument/2006/relationships/customXml" Target="../ink/ink2.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customXml" Target="../ink/ink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7.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svg"/><Relationship Id="rId26" Type="http://schemas.openxmlformats.org/officeDocument/2006/relationships/image" Target="../media/image57.svg"/><Relationship Id="rId3" Type="http://schemas.openxmlformats.org/officeDocument/2006/relationships/image" Target="../media/image38.png"/><Relationship Id="rId21" Type="http://schemas.openxmlformats.org/officeDocument/2006/relationships/image" Target="../media/image2.png"/><Relationship Id="rId34" Type="http://schemas.openxmlformats.org/officeDocument/2006/relationships/image" Target="../media/image65.svg"/><Relationship Id="rId7" Type="http://schemas.openxmlformats.org/officeDocument/2006/relationships/image" Target="../media/image42.png"/><Relationship Id="rId12" Type="http://schemas.openxmlformats.org/officeDocument/2006/relationships/image" Target="../media/image37.svg"/><Relationship Id="rId17" Type="http://schemas.openxmlformats.org/officeDocument/2006/relationships/image" Target="../media/image50.png"/><Relationship Id="rId25" Type="http://schemas.openxmlformats.org/officeDocument/2006/relationships/image" Target="../media/image56.png"/><Relationship Id="rId33" Type="http://schemas.openxmlformats.org/officeDocument/2006/relationships/image" Target="../media/image64.png"/><Relationship Id="rId2" Type="http://schemas.openxmlformats.org/officeDocument/2006/relationships/notesSlide" Target="../notesSlides/notesSlide33.xml"/><Relationship Id="rId16" Type="http://schemas.openxmlformats.org/officeDocument/2006/relationships/image" Target="../media/image49.svg"/><Relationship Id="rId20" Type="http://schemas.openxmlformats.org/officeDocument/2006/relationships/image" Target="../media/image53.svg"/><Relationship Id="rId29"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41.svg"/><Relationship Id="rId11" Type="http://schemas.openxmlformats.org/officeDocument/2006/relationships/image" Target="../media/image36.png"/><Relationship Id="rId24" Type="http://schemas.openxmlformats.org/officeDocument/2006/relationships/image" Target="../media/image55.svg"/><Relationship Id="rId32" Type="http://schemas.openxmlformats.org/officeDocument/2006/relationships/image" Target="../media/image63.svg"/><Relationship Id="rId5" Type="http://schemas.openxmlformats.org/officeDocument/2006/relationships/image" Target="../media/image40.png"/><Relationship Id="rId15" Type="http://schemas.openxmlformats.org/officeDocument/2006/relationships/image" Target="../media/image48.png"/><Relationship Id="rId23" Type="http://schemas.openxmlformats.org/officeDocument/2006/relationships/image" Target="../media/image54.png"/><Relationship Id="rId28" Type="http://schemas.openxmlformats.org/officeDocument/2006/relationships/image" Target="../media/image59.svg"/><Relationship Id="rId36" Type="http://schemas.openxmlformats.org/officeDocument/2006/relationships/image" Target="../media/image67.svg"/><Relationship Id="rId10" Type="http://schemas.openxmlformats.org/officeDocument/2006/relationships/image" Target="../media/image45.svg"/><Relationship Id="rId19" Type="http://schemas.openxmlformats.org/officeDocument/2006/relationships/image" Target="../media/image52.png"/><Relationship Id="rId31" Type="http://schemas.openxmlformats.org/officeDocument/2006/relationships/image" Target="../media/image62.pn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7.svg"/><Relationship Id="rId22" Type="http://schemas.openxmlformats.org/officeDocument/2006/relationships/image" Target="../media/image3.svg"/><Relationship Id="rId27" Type="http://schemas.openxmlformats.org/officeDocument/2006/relationships/image" Target="../media/image58.png"/><Relationship Id="rId30" Type="http://schemas.openxmlformats.org/officeDocument/2006/relationships/image" Target="../media/image61.svg"/><Relationship Id="rId35" Type="http://schemas.openxmlformats.org/officeDocument/2006/relationships/image" Target="../media/image66.png"/><Relationship Id="rId8" Type="http://schemas.openxmlformats.org/officeDocument/2006/relationships/image" Target="../media/image43.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400833" y="363255"/>
            <a:ext cx="8370634" cy="5047536"/>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a:t>
            </a:r>
          </a:p>
          <a:p>
            <a:pPr marL="285750" indent="-285750">
              <a:buFontTx/>
              <a:buChar char="-"/>
            </a:pPr>
            <a:r>
              <a:rPr lang="de-DE" b="1" dirty="0">
                <a:highlight>
                  <a:srgbClr val="FFFF00"/>
                </a:highlight>
              </a:rPr>
              <a:t>Generell Story Line </a:t>
            </a:r>
            <a:r>
              <a:rPr lang="de-DE" dirty="0"/>
              <a:t>besser schreiben: Argumente, Begründung in Kommentarsektion</a:t>
            </a:r>
          </a:p>
          <a:p>
            <a:pPr marL="285750" indent="-285750">
              <a:buFontTx/>
              <a:buChar char="-"/>
            </a:pPr>
            <a:r>
              <a:rPr lang="de-DE" dirty="0"/>
              <a:t>Korrelation: Herausforderung und Begründung beschreiben</a:t>
            </a:r>
          </a:p>
          <a:p>
            <a:pPr marL="285750" indent="-285750">
              <a:buFontTx/>
              <a:buChar char="-"/>
            </a:pPr>
            <a:r>
              <a:rPr lang="de-DE" dirty="0"/>
              <a:t>Am Ende: Erkenntnisse und </a:t>
            </a:r>
            <a:r>
              <a:rPr lang="de-DE" dirty="0" err="1"/>
              <a:t>Handslungsvorschläge</a:t>
            </a:r>
            <a:r>
              <a:rPr lang="de-DE" dirty="0"/>
              <a:t> aufzeigen</a:t>
            </a:r>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a:t>
            </a:r>
          </a:p>
          <a:p>
            <a:pPr marL="285750" indent="-285750">
              <a:buFontTx/>
              <a:buChar char="-"/>
            </a:pPr>
            <a:r>
              <a:rPr lang="de-DE" dirty="0"/>
              <a:t>Alle Grafiken hinterfragen und Codes überprüfen</a:t>
            </a:r>
          </a:p>
          <a:p>
            <a:pPr marL="285750" indent="-285750">
              <a:buFontTx/>
              <a:buChar char="-"/>
            </a:pPr>
            <a:r>
              <a:rPr lang="de-DE" dirty="0"/>
              <a:t>Die Grafiken auf Excel mit R ersetzen, da Excel Daten unbereinigt sind</a:t>
            </a:r>
          </a:p>
          <a:p>
            <a:pPr marL="285750" indent="-285750">
              <a:buFontTx/>
              <a:buChar char="-"/>
            </a:pPr>
            <a:r>
              <a:rPr lang="de-DE" dirty="0"/>
              <a:t>Grafiken andere Designs z.B. </a:t>
            </a:r>
            <a:r>
              <a:rPr lang="de-DE" dirty="0" err="1"/>
              <a:t>Heatma</a:t>
            </a:r>
            <a:r>
              <a:rPr lang="de-DE" dirty="0"/>
              <a:t>/Kreisdiagramme ausprobieren</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Powerpoint</a:t>
            </a:r>
            <a:r>
              <a:rPr lang="de-DE" dirty="0"/>
              <a:t> erstellen</a:t>
            </a:r>
          </a:p>
          <a:p>
            <a:pPr marL="285750" indent="-285750">
              <a:buFontTx/>
              <a:buChar char="-"/>
            </a:pPr>
            <a:r>
              <a:rPr lang="de-DE" dirty="0"/>
              <a:t>Icons in die </a:t>
            </a:r>
            <a:r>
              <a:rPr lang="de-DE" dirty="0" err="1"/>
              <a:t>Slides</a:t>
            </a:r>
            <a:r>
              <a:rPr lang="de-DE" dirty="0"/>
              <a:t> einfügen, wo es passt</a:t>
            </a:r>
          </a:p>
          <a:p>
            <a:pPr marL="285750" indent="-285750">
              <a:buFontTx/>
              <a:buChar char="-"/>
            </a:pPr>
            <a:r>
              <a:rPr lang="de-DE" dirty="0"/>
              <a:t>Formatierung, Schrift, Farben überprüfen ob alle einheitlich</a:t>
            </a:r>
          </a:p>
          <a:p>
            <a:endParaRPr lang="de-DE" dirty="0"/>
          </a:p>
          <a:p>
            <a:r>
              <a:rPr lang="de-DE" b="1" u="sng" dirty="0"/>
              <a:t>Formelles:</a:t>
            </a:r>
          </a:p>
          <a:p>
            <a:pPr marL="285750" indent="-285750">
              <a:buFontTx/>
              <a:buChar char="-"/>
            </a:pPr>
            <a:r>
              <a:rPr lang="de-DE" dirty="0"/>
              <a:t>Quellen ganz hinten einfügen (Fußnoten setzen wenn möglich)</a:t>
            </a:r>
          </a:p>
          <a:p>
            <a:pPr marL="285750" indent="-285750">
              <a:buFontTx/>
              <a:buChar char="-"/>
            </a:pPr>
            <a:r>
              <a:rPr lang="de-DE" dirty="0"/>
              <a:t>Wer präsentiert? (25min) + üben!</a:t>
            </a:r>
          </a:p>
          <a:p>
            <a:endParaRPr lang="de-DE"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highlight>
                    <a:srgbClr val="FFFF00"/>
                  </a:highlight>
                  <a:latin typeface="Oswald"/>
                  <a:ea typeface="Oswald"/>
                  <a:cs typeface="Oswald"/>
                  <a:sym typeface="Oswald"/>
                </a:rPr>
                <a:t>Welche  </a:t>
              </a:r>
              <a:r>
                <a:rPr lang="de" sz="1800" dirty="0" err="1">
                  <a:solidFill>
                    <a:schemeClr val="dk1"/>
                  </a:solidFill>
                  <a:highlight>
                    <a:srgbClr val="FFFF00"/>
                  </a:highlight>
                  <a:latin typeface="Oswald"/>
                  <a:ea typeface="Oswald"/>
                  <a:cs typeface="Oswald"/>
                  <a:sym typeface="Oswald"/>
                </a:rPr>
                <a:t>Fullfillment</a:t>
              </a:r>
              <a:r>
                <a:rPr lang="de" sz="1800" dirty="0">
                  <a:solidFill>
                    <a:schemeClr val="dk1"/>
                  </a:solidFill>
                  <a:highlight>
                    <a:srgbClr val="FFFF00"/>
                  </a:highlight>
                  <a:latin typeface="Oswald"/>
                  <a:ea typeface="Oswald"/>
                  <a:cs typeface="Oswald"/>
                  <a:sym typeface="Oswald"/>
                </a:rPr>
                <a:t> </a:t>
              </a:r>
              <a:r>
                <a:rPr lang="de" sz="1800" dirty="0" err="1">
                  <a:solidFill>
                    <a:schemeClr val="dk1"/>
                  </a:solidFill>
                  <a:highlight>
                    <a:srgbClr val="FFFF00"/>
                  </a:highlight>
                  <a:latin typeface="Oswald"/>
                  <a:ea typeface="Oswald"/>
                  <a:cs typeface="Oswald"/>
                  <a:sym typeface="Oswald"/>
                </a:rPr>
                <a:t>Strateie</a:t>
              </a:r>
              <a:r>
                <a:rPr lang="de" sz="1800" dirty="0">
                  <a:solidFill>
                    <a:schemeClr val="dk1"/>
                  </a:solidFill>
                  <a:highlight>
                    <a:srgbClr val="FFFF00"/>
                  </a:highlight>
                  <a:latin typeface="Oswald"/>
                  <a:ea typeface="Oswald"/>
                  <a:cs typeface="Oswald"/>
                  <a:sym typeface="Oswald"/>
                </a:rPr>
                <a:t> ist am umsatzstärken?</a:t>
              </a:r>
              <a:endParaRPr sz="1800" dirty="0">
                <a:solidFill>
                  <a:schemeClr val="dk1"/>
                </a:solidFill>
                <a:highlight>
                  <a:srgbClr val="FFFF00"/>
                </a:highlight>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Tree>
    <p:extLst>
      <p:ext uri="{BB962C8B-B14F-4D97-AF65-F5344CB8AC3E}">
        <p14:creationId xmlns:p14="http://schemas.microsoft.com/office/powerpoint/2010/main" val="1655363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FF272DDB-180B-4A6E-B50E-C9E6638D68F6}"/>
              </a:ext>
            </a:extLst>
          </p:cNvPr>
          <p:cNvPicPr>
            <a:picLocks noChangeAspect="1"/>
          </p:cNvPicPr>
          <p:nvPr/>
        </p:nvPicPr>
        <p:blipFill>
          <a:blip r:embed="rId3"/>
          <a:stretch>
            <a:fillRect/>
          </a:stretch>
        </p:blipFill>
        <p:spPr>
          <a:xfrm>
            <a:off x="395505" y="1024350"/>
            <a:ext cx="6366241" cy="3931154"/>
          </a:xfrm>
          <a:prstGeom prst="rect">
            <a:avLst/>
          </a:prstGeom>
        </p:spPr>
      </p:pic>
      <p:sp>
        <p:nvSpPr>
          <p:cNvPr id="10" name="Rechteck 9">
            <a:extLst>
              <a:ext uri="{FF2B5EF4-FFF2-40B4-BE49-F238E27FC236}">
                <a16:creationId xmlns:a16="http://schemas.microsoft.com/office/drawing/2014/main" id="{92AB3868-C6FD-6A40-AEFC-C4AA0B8EE6E0}"/>
              </a:ext>
            </a:extLst>
          </p:cNvPr>
          <p:cNvSpPr/>
          <p:nvPr/>
        </p:nvSpPr>
        <p:spPr>
          <a:xfrm>
            <a:off x="6823001" y="4646310"/>
            <a:ext cx="2164375" cy="400110"/>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Y-Achse </a:t>
            </a:r>
            <a:r>
              <a:rPr lang="de-DE" sz="1000" dirty="0" err="1">
                <a:highlight>
                  <a:srgbClr val="FFFF00"/>
                </a:highlight>
              </a:rPr>
              <a:t>k</a:t>
            </a:r>
            <a:r>
              <a:rPr lang="de-DE" sz="1000" dirty="0">
                <a:highlight>
                  <a:srgbClr val="FFFF00"/>
                </a:highlight>
              </a:rPr>
              <a:t> ersetzen in Zahlen</a:t>
            </a:r>
          </a:p>
        </p:txBody>
      </p:sp>
    </p:spTree>
    <p:extLst>
      <p:ext uri="{BB962C8B-B14F-4D97-AF65-F5344CB8AC3E}">
        <p14:creationId xmlns:p14="http://schemas.microsoft.com/office/powerpoint/2010/main" val="967384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Mai 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7576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407335" cy="271881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pic>
        <p:nvPicPr>
          <p:cNvPr id="9" name="Grafik 8">
            <a:extLst>
              <a:ext uri="{FF2B5EF4-FFF2-40B4-BE49-F238E27FC236}">
                <a16:creationId xmlns:a16="http://schemas.microsoft.com/office/drawing/2014/main" id="{AD70C60A-F465-5B4A-AF24-D661E3DD2481}"/>
              </a:ext>
            </a:extLst>
          </p:cNvPr>
          <p:cNvPicPr>
            <a:picLocks noChangeAspect="1"/>
          </p:cNvPicPr>
          <p:nvPr/>
        </p:nvPicPr>
        <p:blipFill>
          <a:blip r:embed="rId4"/>
          <a:stretch>
            <a:fillRect/>
          </a:stretch>
        </p:blipFill>
        <p:spPr>
          <a:xfrm>
            <a:off x="4127157" y="1142825"/>
            <a:ext cx="4571900" cy="2820328"/>
          </a:xfrm>
          <a:prstGeom prst="rect">
            <a:avLst/>
          </a:prstGeom>
        </p:spPr>
      </p:pic>
    </p:spTree>
    <p:extLst>
      <p:ext uri="{BB962C8B-B14F-4D97-AF65-F5344CB8AC3E}">
        <p14:creationId xmlns:p14="http://schemas.microsoft.com/office/powerpoint/2010/main" val="3321633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56323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p>
          <a:p>
            <a:pPr marL="0" lvl="0" indent="0" algn="l" rtl="0">
              <a:spcBef>
                <a:spcPts val="0"/>
              </a:spcBef>
              <a:spcAft>
                <a:spcPts val="0"/>
              </a:spcAft>
              <a:buNone/>
            </a:pP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Dashboard: Thema wählen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Rechteck 1">
            <a:extLst>
              <a:ext uri="{FF2B5EF4-FFF2-40B4-BE49-F238E27FC236}">
                <a16:creationId xmlns:a16="http://schemas.microsoft.com/office/drawing/2014/main" id="{C3941705-F565-B244-8018-E95E3700ABEC}"/>
              </a:ext>
            </a:extLst>
          </p:cNvPr>
          <p:cNvSpPr/>
          <p:nvPr/>
        </p:nvSpPr>
        <p:spPr>
          <a:xfrm>
            <a:off x="563571" y="1024350"/>
            <a:ext cx="8016658" cy="3898379"/>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Abgerundetes Rechteck 2">
            <a:extLst>
              <a:ext uri="{FF2B5EF4-FFF2-40B4-BE49-F238E27FC236}">
                <a16:creationId xmlns:a16="http://schemas.microsoft.com/office/drawing/2014/main" id="{E4BB03EB-ADEE-8241-B4D1-34057A845D8A}"/>
              </a:ext>
            </a:extLst>
          </p:cNvPr>
          <p:cNvSpPr/>
          <p:nvPr/>
        </p:nvSpPr>
        <p:spPr>
          <a:xfrm>
            <a:off x="876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4" name="Abgerundetes Rechteck 13">
            <a:extLst>
              <a:ext uri="{FF2B5EF4-FFF2-40B4-BE49-F238E27FC236}">
                <a16:creationId xmlns:a16="http://schemas.microsoft.com/office/drawing/2014/main" id="{6BA93AC0-50BE-9D4C-9507-057CF6712FEE}"/>
              </a:ext>
            </a:extLst>
          </p:cNvPr>
          <p:cNvSpPr/>
          <p:nvPr/>
        </p:nvSpPr>
        <p:spPr>
          <a:xfrm>
            <a:off x="2404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5" name="Abgerundetes Rechteck 14">
            <a:extLst>
              <a:ext uri="{FF2B5EF4-FFF2-40B4-BE49-F238E27FC236}">
                <a16:creationId xmlns:a16="http://schemas.microsoft.com/office/drawing/2014/main" id="{07DA8FBB-451F-E145-9400-BC1F7A0D15E9}"/>
              </a:ext>
            </a:extLst>
          </p:cNvPr>
          <p:cNvSpPr/>
          <p:nvPr/>
        </p:nvSpPr>
        <p:spPr>
          <a:xfrm>
            <a:off x="6988823"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2" name="Abgerundetes Rechteck 21">
            <a:extLst>
              <a:ext uri="{FF2B5EF4-FFF2-40B4-BE49-F238E27FC236}">
                <a16:creationId xmlns:a16="http://schemas.microsoft.com/office/drawing/2014/main" id="{267BEC0B-2D82-EF46-B3A6-52571617E259}"/>
              </a:ext>
            </a:extLst>
          </p:cNvPr>
          <p:cNvSpPr/>
          <p:nvPr/>
        </p:nvSpPr>
        <p:spPr>
          <a:xfrm>
            <a:off x="5460822"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3" name="Abgerundetes Rechteck 22">
            <a:extLst>
              <a:ext uri="{FF2B5EF4-FFF2-40B4-BE49-F238E27FC236}">
                <a16:creationId xmlns:a16="http://schemas.microsoft.com/office/drawing/2014/main" id="{FE4EB6E9-3328-494B-B584-A7EBF5E32C12}"/>
              </a:ext>
            </a:extLst>
          </p:cNvPr>
          <p:cNvSpPr/>
          <p:nvPr/>
        </p:nvSpPr>
        <p:spPr>
          <a:xfrm>
            <a:off x="3932822" y="111760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25" name="Grafik 24">
            <a:extLst>
              <a:ext uri="{FF2B5EF4-FFF2-40B4-BE49-F238E27FC236}">
                <a16:creationId xmlns:a16="http://schemas.microsoft.com/office/drawing/2014/main" id="{D71E4DD5-CF47-4E44-8859-019DD1857380}"/>
              </a:ext>
            </a:extLst>
          </p:cNvPr>
          <p:cNvPicPr>
            <a:picLocks noChangeAspect="1"/>
          </p:cNvPicPr>
          <p:nvPr/>
        </p:nvPicPr>
        <p:blipFill>
          <a:blip r:embed="rId3"/>
          <a:stretch>
            <a:fillRect/>
          </a:stretch>
        </p:blipFill>
        <p:spPr>
          <a:xfrm>
            <a:off x="876822" y="1790082"/>
            <a:ext cx="3771770" cy="2329068"/>
          </a:xfrm>
          <a:prstGeom prst="rect">
            <a:avLst/>
          </a:prstGeom>
        </p:spPr>
      </p:pic>
      <p:pic>
        <p:nvPicPr>
          <p:cNvPr id="26" name="Grafik 25">
            <a:extLst>
              <a:ext uri="{FF2B5EF4-FFF2-40B4-BE49-F238E27FC236}">
                <a16:creationId xmlns:a16="http://schemas.microsoft.com/office/drawing/2014/main" id="{37B8F916-3298-7C45-A6CE-98A5FFFAA5D9}"/>
              </a:ext>
            </a:extLst>
          </p:cNvPr>
          <p:cNvPicPr>
            <a:picLocks noChangeAspect="1"/>
          </p:cNvPicPr>
          <p:nvPr/>
        </p:nvPicPr>
        <p:blipFill>
          <a:blip r:embed="rId4"/>
          <a:stretch>
            <a:fillRect/>
          </a:stretch>
        </p:blipFill>
        <p:spPr>
          <a:xfrm>
            <a:off x="4711328" y="1809890"/>
            <a:ext cx="1974886" cy="1219492"/>
          </a:xfrm>
          <a:prstGeom prst="rect">
            <a:avLst/>
          </a:prstGeom>
        </p:spPr>
      </p:pic>
      <p:sp>
        <p:nvSpPr>
          <p:cNvPr id="27" name="Abgerundetes Rechteck 26">
            <a:extLst>
              <a:ext uri="{FF2B5EF4-FFF2-40B4-BE49-F238E27FC236}">
                <a16:creationId xmlns:a16="http://schemas.microsoft.com/office/drawing/2014/main" id="{C6B3DC36-2A2B-AE45-8B9C-89C8092011EC}"/>
              </a:ext>
            </a:extLst>
          </p:cNvPr>
          <p:cNvSpPr/>
          <p:nvPr/>
        </p:nvSpPr>
        <p:spPr>
          <a:xfrm>
            <a:off x="6988823" y="1892972"/>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Tree>
    <p:extLst>
      <p:ext uri="{BB962C8B-B14F-4D97-AF65-F5344CB8AC3E}">
        <p14:creationId xmlns:p14="http://schemas.microsoft.com/office/powerpoint/2010/main" val="4161081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a:t>
            </a:r>
            <a:r>
              <a:rPr lang="de-DE" sz="2400" dirty="0">
                <a:highlight>
                  <a:srgbClr val="FFFF00"/>
                </a:highlight>
                <a:latin typeface="Oswald"/>
                <a:ea typeface="Oswald"/>
                <a:cs typeface="Oswald"/>
                <a:sym typeface="Oswald"/>
              </a:rPr>
              <a:t>Dashboard: Umsatz, Kosten und Marge</a:t>
            </a:r>
            <a:endParaRPr sz="2400"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9" name="Rechteck 8">
            <a:extLst>
              <a:ext uri="{FF2B5EF4-FFF2-40B4-BE49-F238E27FC236}">
                <a16:creationId xmlns:a16="http://schemas.microsoft.com/office/drawing/2014/main" id="{D331776D-2EB1-FE49-8EDE-F0151DBF6889}"/>
              </a:ext>
            </a:extLst>
          </p:cNvPr>
          <p:cNvSpPr/>
          <p:nvPr/>
        </p:nvSpPr>
        <p:spPr>
          <a:xfrm>
            <a:off x="563571" y="1490597"/>
            <a:ext cx="8016658" cy="3432132"/>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Abgerundetes Rechteck 9">
            <a:extLst>
              <a:ext uri="{FF2B5EF4-FFF2-40B4-BE49-F238E27FC236}">
                <a16:creationId xmlns:a16="http://schemas.microsoft.com/office/drawing/2014/main" id="{62EEFDA5-224C-4B47-8D76-D08BF99E11A5}"/>
              </a:ext>
            </a:extLst>
          </p:cNvPr>
          <p:cNvSpPr/>
          <p:nvPr/>
        </p:nvSpPr>
        <p:spPr>
          <a:xfrm>
            <a:off x="85687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1" name="Abgerundetes Rechteck 10">
            <a:extLst>
              <a:ext uri="{FF2B5EF4-FFF2-40B4-BE49-F238E27FC236}">
                <a16:creationId xmlns:a16="http://schemas.microsoft.com/office/drawing/2014/main" id="{66B1FD51-102F-D544-AA23-F218ED7EF452}"/>
              </a:ext>
            </a:extLst>
          </p:cNvPr>
          <p:cNvSpPr/>
          <p:nvPr/>
        </p:nvSpPr>
        <p:spPr>
          <a:xfrm>
            <a:off x="2423385"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2" name="Abgerundetes Rechteck 11">
            <a:extLst>
              <a:ext uri="{FF2B5EF4-FFF2-40B4-BE49-F238E27FC236}">
                <a16:creationId xmlns:a16="http://schemas.microsoft.com/office/drawing/2014/main" id="{52F68EC9-A64D-E840-B403-F4E1A24E262D}"/>
              </a:ext>
            </a:extLst>
          </p:cNvPr>
          <p:cNvSpPr/>
          <p:nvPr/>
        </p:nvSpPr>
        <p:spPr>
          <a:xfrm>
            <a:off x="703661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3" name="Abgerundetes Rechteck 12">
            <a:extLst>
              <a:ext uri="{FF2B5EF4-FFF2-40B4-BE49-F238E27FC236}">
                <a16:creationId xmlns:a16="http://schemas.microsoft.com/office/drawing/2014/main" id="{F6108FB1-EB7C-A644-A84F-A30DAEA4D102}"/>
              </a:ext>
            </a:extLst>
          </p:cNvPr>
          <p:cNvSpPr/>
          <p:nvPr/>
        </p:nvSpPr>
        <p:spPr>
          <a:xfrm>
            <a:off x="5470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4" name="Abgerundetes Rechteck 13">
            <a:extLst>
              <a:ext uri="{FF2B5EF4-FFF2-40B4-BE49-F238E27FC236}">
                <a16:creationId xmlns:a16="http://schemas.microsoft.com/office/drawing/2014/main" id="{158B59B7-670D-3D4E-B480-D794C3105130}"/>
              </a:ext>
            </a:extLst>
          </p:cNvPr>
          <p:cNvSpPr/>
          <p:nvPr/>
        </p:nvSpPr>
        <p:spPr>
          <a:xfrm>
            <a:off x="3942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15" name="Grafik 14">
            <a:extLst>
              <a:ext uri="{FF2B5EF4-FFF2-40B4-BE49-F238E27FC236}">
                <a16:creationId xmlns:a16="http://schemas.microsoft.com/office/drawing/2014/main" id="{C435AC19-545A-8945-8EEB-43033E891A40}"/>
              </a:ext>
            </a:extLst>
          </p:cNvPr>
          <p:cNvPicPr>
            <a:picLocks noChangeAspect="1"/>
          </p:cNvPicPr>
          <p:nvPr/>
        </p:nvPicPr>
        <p:blipFill>
          <a:blip r:embed="rId3"/>
          <a:stretch>
            <a:fillRect/>
          </a:stretch>
        </p:blipFill>
        <p:spPr>
          <a:xfrm>
            <a:off x="876822" y="2410408"/>
            <a:ext cx="3771770" cy="2329068"/>
          </a:xfrm>
          <a:prstGeom prst="rect">
            <a:avLst/>
          </a:prstGeom>
        </p:spPr>
      </p:pic>
      <p:pic>
        <p:nvPicPr>
          <p:cNvPr id="22" name="Grafik 21">
            <a:extLst>
              <a:ext uri="{FF2B5EF4-FFF2-40B4-BE49-F238E27FC236}">
                <a16:creationId xmlns:a16="http://schemas.microsoft.com/office/drawing/2014/main" id="{FF2EAAC7-FD42-3440-8990-BF1DC09E0676}"/>
              </a:ext>
            </a:extLst>
          </p:cNvPr>
          <p:cNvPicPr>
            <a:picLocks noChangeAspect="1"/>
          </p:cNvPicPr>
          <p:nvPr/>
        </p:nvPicPr>
        <p:blipFill>
          <a:blip r:embed="rId4"/>
          <a:stretch>
            <a:fillRect/>
          </a:stretch>
        </p:blipFill>
        <p:spPr>
          <a:xfrm>
            <a:off x="4711328" y="2410408"/>
            <a:ext cx="1974886" cy="1219492"/>
          </a:xfrm>
          <a:prstGeom prst="rect">
            <a:avLst/>
          </a:prstGeom>
        </p:spPr>
      </p:pic>
      <p:sp>
        <p:nvSpPr>
          <p:cNvPr id="23" name="Abgerundetes Rechteck 22">
            <a:extLst>
              <a:ext uri="{FF2B5EF4-FFF2-40B4-BE49-F238E27FC236}">
                <a16:creationId xmlns:a16="http://schemas.microsoft.com/office/drawing/2014/main" id="{FF0AB831-2DA6-4A48-921F-0A6EB0DF457E}"/>
              </a:ext>
            </a:extLst>
          </p:cNvPr>
          <p:cNvSpPr/>
          <p:nvPr/>
        </p:nvSpPr>
        <p:spPr>
          <a:xfrm>
            <a:off x="6988823" y="2410408"/>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
        <p:nvSpPr>
          <p:cNvPr id="24" name="Rechteck 23">
            <a:extLst>
              <a:ext uri="{FF2B5EF4-FFF2-40B4-BE49-F238E27FC236}">
                <a16:creationId xmlns:a16="http://schemas.microsoft.com/office/drawing/2014/main" id="{D315EA66-1D92-7545-8D87-F304895DFF1C}"/>
              </a:ext>
            </a:extLst>
          </p:cNvPr>
          <p:cNvSpPr/>
          <p:nvPr/>
        </p:nvSpPr>
        <p:spPr>
          <a:xfrm>
            <a:off x="563571" y="897050"/>
            <a:ext cx="8016658" cy="476686"/>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Abgerundetes Rechteck 24">
            <a:extLst>
              <a:ext uri="{FF2B5EF4-FFF2-40B4-BE49-F238E27FC236}">
                <a16:creationId xmlns:a16="http://schemas.microsoft.com/office/drawing/2014/main" id="{87955309-8AEB-0B4E-9CF7-AC1141A8D32F}"/>
              </a:ext>
            </a:extLst>
          </p:cNvPr>
          <p:cNvSpPr/>
          <p:nvPr/>
        </p:nvSpPr>
        <p:spPr>
          <a:xfrm>
            <a:off x="725425" y="1011824"/>
            <a:ext cx="1352811" cy="32239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Tree>
    <p:extLst>
      <p:ext uri="{BB962C8B-B14F-4D97-AF65-F5344CB8AC3E}">
        <p14:creationId xmlns:p14="http://schemas.microsoft.com/office/powerpoint/2010/main" val="3001656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Dashboard</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389140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0ABA4674-3BDA-0D43-82F5-C44440A07377}"/>
              </a:ext>
            </a:extLst>
          </p:cNvPr>
          <p:cNvPicPr>
            <a:picLocks noChangeAspect="1"/>
          </p:cNvPicPr>
          <p:nvPr/>
        </p:nvPicPr>
        <p:blipFill>
          <a:blip r:embed="rId3"/>
          <a:stretch>
            <a:fillRect/>
          </a:stretch>
        </p:blipFill>
        <p:spPr>
          <a:xfrm>
            <a:off x="671189" y="387900"/>
            <a:ext cx="8560079" cy="4755600"/>
          </a:xfrm>
          <a:prstGeom prst="rect">
            <a:avLst/>
          </a:prstGeom>
        </p:spPr>
      </p:pic>
    </p:spTree>
    <p:extLst>
      <p:ext uri="{BB962C8B-B14F-4D97-AF65-F5344CB8AC3E}">
        <p14:creationId xmlns:p14="http://schemas.microsoft.com/office/powerpoint/2010/main" val="3450412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B9A9A0A9-62A1-884B-99F4-96E3F3D26972}"/>
              </a:ext>
            </a:extLst>
          </p:cNvPr>
          <p:cNvPicPr>
            <a:picLocks noChangeAspect="1"/>
          </p:cNvPicPr>
          <p:nvPr/>
        </p:nvPicPr>
        <p:blipFill>
          <a:blip r:embed="rId3"/>
          <a:stretch>
            <a:fillRect/>
          </a:stretch>
        </p:blipFill>
        <p:spPr>
          <a:xfrm>
            <a:off x="356933" y="97050"/>
            <a:ext cx="8475300" cy="4767356"/>
          </a:xfrm>
          <a:prstGeom prst="rect">
            <a:avLst/>
          </a:prstGeom>
        </p:spPr>
      </p:pic>
    </p:spTree>
    <p:extLst>
      <p:ext uri="{BB962C8B-B14F-4D97-AF65-F5344CB8AC3E}">
        <p14:creationId xmlns:p14="http://schemas.microsoft.com/office/powerpoint/2010/main" val="262172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2ADFB576-F5D4-0948-95D9-4257A64B1940}"/>
              </a:ext>
            </a:extLst>
          </p:cNvPr>
          <p:cNvPicPr>
            <a:picLocks noChangeAspect="1"/>
          </p:cNvPicPr>
          <p:nvPr/>
        </p:nvPicPr>
        <p:blipFill>
          <a:blip r:embed="rId3"/>
          <a:stretch>
            <a:fillRect/>
          </a:stretch>
        </p:blipFill>
        <p:spPr>
          <a:xfrm>
            <a:off x="2327800" y="97050"/>
            <a:ext cx="5010276" cy="5003852"/>
          </a:xfrm>
          <a:prstGeom prst="rect">
            <a:avLst/>
          </a:prstGeom>
        </p:spPr>
      </p:pic>
    </p:spTree>
    <p:extLst>
      <p:ext uri="{BB962C8B-B14F-4D97-AF65-F5344CB8AC3E}">
        <p14:creationId xmlns:p14="http://schemas.microsoft.com/office/powerpoint/2010/main" val="231225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a:t>
            </a:r>
            <a:r>
              <a:rPr lang="de-DE" sz="1200" dirty="0" err="1"/>
              <a:t>MSc</a:t>
            </a:r>
            <a:endParaRPr lang="de-DE" sz="1200" dirty="0"/>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Quellen</a:t>
            </a:r>
            <a:endParaRPr sz="1800" dirty="0">
              <a:highlight>
                <a:srgbClr val="FFFF00"/>
              </a:highlight>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1127342"/>
            <a:ext cx="8381363" cy="523220"/>
          </a:xfrm>
          <a:prstGeom prst="rect">
            <a:avLst/>
          </a:prstGeom>
          <a:noFill/>
        </p:spPr>
        <p:txBody>
          <a:bodyPr wrap="square" rtlCol="0">
            <a:spAutoFit/>
          </a:bodyPr>
          <a:lstStyle/>
          <a:p>
            <a:pPr marL="285750" indent="-285750">
              <a:buFontTx/>
              <a:buChar char="-"/>
            </a:pPr>
            <a:r>
              <a:rPr lang="de-DE" dirty="0" err="1"/>
              <a:t>Statista</a:t>
            </a:r>
            <a:endParaRPr lang="de-DE" dirty="0"/>
          </a:p>
          <a:p>
            <a:pPr marL="285750" indent="-285750">
              <a:buFontTx/>
              <a:buChar char="-"/>
            </a:pPr>
            <a:r>
              <a:rPr lang="de-DE" dirty="0"/>
              <a:t>Die anderen verwendeten </a:t>
            </a:r>
            <a:r>
              <a:rPr lang="de-DE" dirty="0" err="1"/>
              <a:t>resourcen</a:t>
            </a:r>
            <a:r>
              <a:rPr lang="de-DE" dirty="0"/>
              <a:t> für </a:t>
            </a:r>
            <a:r>
              <a:rPr lang="de-DE" dirty="0" err="1"/>
              <a:t>korrelation</a:t>
            </a:r>
            <a:endParaRPr lang="de-DE" dirty="0"/>
          </a:p>
        </p:txBody>
      </p:sp>
    </p:spTree>
    <p:extLst>
      <p:ext uri="{BB962C8B-B14F-4D97-AF65-F5344CB8AC3E}">
        <p14:creationId xmlns:p14="http://schemas.microsoft.com/office/powerpoint/2010/main" val="3694542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6095092" y="3592009"/>
            <a:ext cx="679873" cy="6543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extLst>
              <p:ext uri="{D42A27DB-BD31-4B8C-83A1-F6EECF244321}">
                <p14:modId xmlns:p14="http://schemas.microsoft.com/office/powerpoint/2010/main" val="2020088422"/>
              </p:ext>
            </p:extLst>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4"/>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Tree>
    <p:extLst>
      <p:ext uri="{BB962C8B-B14F-4D97-AF65-F5344CB8AC3E}">
        <p14:creationId xmlns:p14="http://schemas.microsoft.com/office/powerpoint/2010/main" val="551083891"/>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1704</Words>
  <Application>Microsoft Macintosh PowerPoint</Application>
  <PresentationFormat>Bildschirmpräsentation (16:9)</PresentationFormat>
  <Paragraphs>418</Paragraphs>
  <Slides>36</Slides>
  <Notes>35</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36</vt:i4>
      </vt:variant>
    </vt:vector>
  </HeadingPairs>
  <TitlesOfParts>
    <vt:vector size="40" baseType="lpstr">
      <vt:lpstr>Roboto</vt:lpstr>
      <vt:lpstr>Arial</vt:lpstr>
      <vt:lpstr>Oswald</vt:lpstr>
      <vt:lpstr>Geometric</vt:lpstr>
      <vt:lpstr>PowerPoint-Präsentation</vt:lpstr>
      <vt:lpstr>PowerPoint-Präsentation</vt:lpstr>
      <vt:lpstr>Team</vt:lpstr>
      <vt:lpstr>AGENDA</vt:lpstr>
      <vt:lpstr>Visuelle Exploration &amp; Datenbereinigung</vt:lpstr>
      <vt:lpstr>Problemstellung</vt:lpstr>
      <vt:lpstr>Visuelle Exploration: Datenbereinigung</vt:lpstr>
      <vt:lpstr>Kennzahlen und Reporting</vt:lpstr>
      <vt:lpstr>Kennzahlen und Reporting</vt:lpstr>
      <vt:lpstr>Visuelle Exploration</vt:lpstr>
      <vt:lpstr>Visuelle Exploration</vt:lpstr>
      <vt:lpstr>Visuelle Exploration</vt:lpstr>
      <vt:lpstr>Kosten und Umsatz von Instafreight  in 2018 bis 2020 (in €) </vt:lpstr>
      <vt:lpstr>Kennzahlen und Reporting Marge, Umsatz und Kosten in Deutschland</vt:lpstr>
      <vt:lpstr>Kennzahlen und Reporting: Deutschland </vt:lpstr>
      <vt:lpstr>Zeitreihenanalyse:  Vorgehen &amp; Muster</vt:lpstr>
      <vt:lpstr>Instafreight: Vorgegebene Prognose in Margin</vt:lpstr>
      <vt:lpstr>1. Zeitreihenanalyse</vt:lpstr>
      <vt:lpstr>2. Zeitreihenanalyse</vt:lpstr>
      <vt:lpstr>1. Korrelation Vorbereitung und Herausforderung</vt:lpstr>
      <vt:lpstr>2. Korrelation</vt:lpstr>
      <vt:lpstr>1. Korrelation</vt:lpstr>
      <vt:lpstr>Dashboard</vt:lpstr>
      <vt:lpstr>1. Dashboard: Thema wählen</vt:lpstr>
      <vt:lpstr>2. Dashboard: Umsatz, Kosten und Marge</vt:lpstr>
      <vt:lpstr>2. Dashboard</vt:lpstr>
      <vt:lpstr># Inspiration</vt:lpstr>
      <vt:lpstr># Inspiration</vt:lpstr>
      <vt:lpstr># Inspiration</vt:lpstr>
      <vt:lpstr>Erkenntnisse und Vorschläge</vt:lpstr>
      <vt:lpstr>Danke für Eure Aufmerksamkeit</vt:lpstr>
      <vt:lpstr>Quellen</vt:lpstr>
      <vt:lpstr>Erkenntnisse und Vorschläge</vt:lpstr>
      <vt:lpstr>Back Up</vt:lpstr>
      <vt:lpstr>Margin CSV Forecast abgebildet</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129</cp:revision>
  <dcterms:modified xsi:type="dcterms:W3CDTF">2021-02-16T10:53:18Z</dcterms:modified>
</cp:coreProperties>
</file>